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0160000" cy="7620000"/>
  <p:notesSz cx="7620000" cy="10160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0920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663892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507376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22940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18887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466"/>
              <a:t> V (IV) 765 nm, V (V) 400 nm, V (III) 600 nm</a:t>
            </a:r>
          </a:p>
        </p:txBody>
      </p:sp>
    </p:spTree>
    <p:extLst>
      <p:ext uri="{BB962C8B-B14F-4D97-AF65-F5344CB8AC3E}">
        <p14:creationId xmlns:p14="http://schemas.microsoft.com/office/powerpoint/2010/main" val="75170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10839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759041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147872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Three of the copper-zinc-coke batteries produce about 3 volts, and can replace the 3 volt lithium  battery in this small clock/calendar/calculator. It has been running for days now, and can probably last months. The calculator works, and the alarm chimes play just fine.</a:t>
            </a:r>
          </a:p>
        </p:txBody>
      </p:sp>
    </p:spTree>
    <p:extLst>
      <p:ext uri="{BB962C8B-B14F-4D97-AF65-F5344CB8AC3E}">
        <p14:creationId xmlns:p14="http://schemas.microsoft.com/office/powerpoint/2010/main" val="362148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Three of the copper-zinc-coke batteries produce about 3 volts, and can replace the 3 volt lithium  battery in this small clock/calendar/calculator. It has been running for days now, and can probably last months. The calculator works, and the alarm chimes play just fine.</a:t>
            </a:r>
          </a:p>
        </p:txBody>
      </p:sp>
    </p:spTree>
    <p:extLst>
      <p:ext uri="{BB962C8B-B14F-4D97-AF65-F5344CB8AC3E}">
        <p14:creationId xmlns:p14="http://schemas.microsoft.com/office/powerpoint/2010/main" val="3600227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Three of the copper-zinc-coke batteries produce about 3 volts, and can replace the 3 volt lithium  battery in this small clock/calendar/calculator. It has been running for days now, and can probably last months. The calculator works, and the alarm chimes play just fine.</a:t>
            </a:r>
          </a:p>
        </p:txBody>
      </p:sp>
    </p:spTree>
    <p:extLst>
      <p:ext uri="{BB962C8B-B14F-4D97-AF65-F5344CB8AC3E}">
        <p14:creationId xmlns:p14="http://schemas.microsoft.com/office/powerpoint/2010/main" val="198142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817193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640145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995102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978031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122529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Three of the copper-zinc-coke batteries produce about 3 volts, and can replace the 3 volt lithium  battery in this small clock/calendar/calculator. It has been running for days now, and can probably last months. The calculator works, and the alarm chimes play just fine.</a:t>
            </a:r>
          </a:p>
        </p:txBody>
      </p:sp>
    </p:spTree>
    <p:extLst>
      <p:ext uri="{BB962C8B-B14F-4D97-AF65-F5344CB8AC3E}">
        <p14:creationId xmlns:p14="http://schemas.microsoft.com/office/powerpoint/2010/main" val="2046031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1200" b="1" i="1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Two zinc-air cells in series produce about a volt and a half. In the photo above, you can see that this is enough to make a red LED light up. To make it brighter, you can add more cells.</a:t>
            </a:r>
          </a:p>
        </p:txBody>
      </p:sp>
    </p:spTree>
    <p:extLst>
      <p:ext uri="{BB962C8B-B14F-4D97-AF65-F5344CB8AC3E}">
        <p14:creationId xmlns:p14="http://schemas.microsoft.com/office/powerpoint/2010/main" val="1389874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425169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717259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797515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05413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303846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067078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245863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814579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399648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27789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52279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20765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978508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>
                <a:solidFill>
                  <a:schemeClr val="dk1"/>
                </a:solidFill>
              </a:rPr>
              <a:t>With more than 50% of the U.S. population living within 50 miles of a coastline, capturing wind off America’s shores has the potential to provide energy to countless homes and businesses</a:t>
            </a:r>
          </a:p>
        </p:txBody>
      </p:sp>
    </p:spTree>
    <p:extLst>
      <p:ext uri="{BB962C8B-B14F-4D97-AF65-F5344CB8AC3E}">
        <p14:creationId xmlns:p14="http://schemas.microsoft.com/office/powerpoint/2010/main" val="1184150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59075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6662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defRPr sz="3200"/>
            </a:lvl1pPr>
            <a:lvl2pPr algn="ctr">
              <a:spcBef>
                <a:spcPts val="0"/>
              </a:spcBef>
              <a:buSzPct val="100000"/>
              <a:defRPr sz="3200"/>
            </a:lvl2pPr>
            <a:lvl3pPr algn="ctr">
              <a:spcBef>
                <a:spcPts val="0"/>
              </a:spcBef>
              <a:buSzPct val="100000"/>
              <a:defRPr sz="3200"/>
            </a:lvl3pPr>
            <a:lvl4pPr algn="ctr">
              <a:spcBef>
                <a:spcPts val="0"/>
              </a:spcBef>
              <a:buSzPct val="100000"/>
              <a:defRPr sz="3200"/>
            </a:lvl4pPr>
            <a:lvl5pPr algn="ctr">
              <a:spcBef>
                <a:spcPts val="0"/>
              </a:spcBef>
              <a:buSzPct val="100000"/>
              <a:defRPr sz="3200"/>
            </a:lvl5pPr>
            <a:lvl6pPr algn="ctr">
              <a:spcBef>
                <a:spcPts val="0"/>
              </a:spcBef>
              <a:buSzPct val="100000"/>
              <a:defRPr sz="3200"/>
            </a:lvl6pPr>
            <a:lvl7pPr algn="ctr">
              <a:spcBef>
                <a:spcPts val="0"/>
              </a:spcBef>
              <a:buSzPct val="100000"/>
              <a:defRPr sz="3200"/>
            </a:lvl7pPr>
            <a:lvl8pPr algn="ctr">
              <a:spcBef>
                <a:spcPts val="0"/>
              </a:spcBef>
              <a:buSzPct val="100000"/>
              <a:defRPr sz="3200"/>
            </a:lvl8pPr>
            <a:lvl9pPr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99224"/>
              <a:defRPr sz="4266"/>
            </a:lvl1pPr>
            <a:lvl2pPr>
              <a:spcBef>
                <a:spcPts val="0"/>
              </a:spcBef>
              <a:buSzPct val="99224"/>
              <a:defRPr sz="4266"/>
            </a:lvl2pPr>
            <a:lvl3pPr>
              <a:spcBef>
                <a:spcPts val="0"/>
              </a:spcBef>
              <a:buSzPct val="99224"/>
              <a:defRPr sz="4266"/>
            </a:lvl3pPr>
            <a:lvl4pPr>
              <a:spcBef>
                <a:spcPts val="0"/>
              </a:spcBef>
              <a:buSzPct val="99224"/>
              <a:defRPr sz="4266"/>
            </a:lvl4pPr>
            <a:lvl5pPr>
              <a:spcBef>
                <a:spcPts val="0"/>
              </a:spcBef>
              <a:buSzPct val="99224"/>
              <a:defRPr sz="4266"/>
            </a:lvl5pPr>
            <a:lvl6pPr>
              <a:spcBef>
                <a:spcPts val="0"/>
              </a:spcBef>
              <a:buSzPct val="99224"/>
              <a:defRPr sz="4266"/>
            </a:lvl6pPr>
            <a:lvl7pPr>
              <a:spcBef>
                <a:spcPts val="0"/>
              </a:spcBef>
              <a:buSzPct val="99224"/>
              <a:defRPr sz="4266"/>
            </a:lvl7pPr>
            <a:lvl8pPr>
              <a:spcBef>
                <a:spcPts val="0"/>
              </a:spcBef>
              <a:buSzPct val="99224"/>
              <a:defRPr sz="4266"/>
            </a:lvl8pPr>
            <a:lvl9pPr>
              <a:spcBef>
                <a:spcPts val="0"/>
              </a:spcBef>
              <a:buSzPct val="99224"/>
              <a:defRPr sz="4266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98765"/>
              <a:defRPr sz="2666"/>
            </a:lvl1pPr>
            <a:lvl2pPr>
              <a:spcBef>
                <a:spcPts val="0"/>
              </a:spcBef>
              <a:buSzPct val="98765"/>
              <a:defRPr sz="2666"/>
            </a:lvl2pPr>
            <a:lvl3pPr>
              <a:spcBef>
                <a:spcPts val="0"/>
              </a:spcBef>
              <a:buSzPct val="98765"/>
              <a:defRPr sz="2666"/>
            </a:lvl3pPr>
            <a:lvl4pPr>
              <a:spcBef>
                <a:spcPts val="0"/>
              </a:spcBef>
              <a:buSzPct val="98765"/>
              <a:defRPr sz="2666"/>
            </a:lvl4pPr>
            <a:lvl5pPr>
              <a:spcBef>
                <a:spcPts val="0"/>
              </a:spcBef>
              <a:buSzPct val="98765"/>
              <a:defRPr sz="2666"/>
            </a:lvl5pPr>
            <a:lvl6pPr>
              <a:spcBef>
                <a:spcPts val="0"/>
              </a:spcBef>
              <a:buSzPct val="98765"/>
              <a:defRPr sz="2666"/>
            </a:lvl6pPr>
            <a:lvl7pPr>
              <a:spcBef>
                <a:spcPts val="0"/>
              </a:spcBef>
              <a:buSzPct val="98765"/>
              <a:defRPr sz="2666"/>
            </a:lvl7pPr>
            <a:lvl8pPr>
              <a:spcBef>
                <a:spcPts val="0"/>
              </a:spcBef>
              <a:buSzPct val="98765"/>
              <a:defRPr sz="2666"/>
            </a:lvl8pPr>
            <a:lvl9pPr>
              <a:spcBef>
                <a:spcPts val="0"/>
              </a:spcBef>
              <a:buSzPct val="98765"/>
              <a:defRPr sz="2666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99224"/>
              <a:defRPr sz="4266"/>
            </a:lvl1pPr>
            <a:lvl2pPr>
              <a:spcBef>
                <a:spcPts val="0"/>
              </a:spcBef>
              <a:buSzPct val="99224"/>
              <a:defRPr sz="4266"/>
            </a:lvl2pPr>
            <a:lvl3pPr>
              <a:spcBef>
                <a:spcPts val="0"/>
              </a:spcBef>
              <a:buSzPct val="99224"/>
              <a:defRPr sz="4266"/>
            </a:lvl3pPr>
            <a:lvl4pPr>
              <a:spcBef>
                <a:spcPts val="0"/>
              </a:spcBef>
              <a:buSzPct val="99224"/>
              <a:defRPr sz="4266"/>
            </a:lvl4pPr>
            <a:lvl5pPr>
              <a:spcBef>
                <a:spcPts val="0"/>
              </a:spcBef>
              <a:buSzPct val="99224"/>
              <a:defRPr sz="4266"/>
            </a:lvl5pPr>
            <a:lvl6pPr>
              <a:spcBef>
                <a:spcPts val="0"/>
              </a:spcBef>
              <a:buSzPct val="99224"/>
              <a:defRPr sz="4266"/>
            </a:lvl6pPr>
            <a:lvl7pPr>
              <a:spcBef>
                <a:spcPts val="0"/>
              </a:spcBef>
              <a:buSzPct val="99224"/>
              <a:defRPr sz="4266"/>
            </a:lvl7pPr>
            <a:lvl8pPr>
              <a:spcBef>
                <a:spcPts val="0"/>
              </a:spcBef>
              <a:buSzPct val="99224"/>
              <a:defRPr sz="4266"/>
            </a:lvl8pPr>
            <a:lvl9pPr>
              <a:spcBef>
                <a:spcPts val="0"/>
              </a:spcBef>
              <a:buSzPct val="99224"/>
              <a:defRPr sz="4266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98765"/>
              <a:defRPr sz="2666"/>
            </a:lvl1pPr>
            <a:lvl2pPr>
              <a:spcBef>
                <a:spcPts val="0"/>
              </a:spcBef>
              <a:buSzPct val="98765"/>
              <a:defRPr sz="2666"/>
            </a:lvl2pPr>
            <a:lvl3pPr>
              <a:spcBef>
                <a:spcPts val="0"/>
              </a:spcBef>
              <a:buSzPct val="98765"/>
              <a:defRPr sz="2666"/>
            </a:lvl3pPr>
            <a:lvl4pPr>
              <a:spcBef>
                <a:spcPts val="0"/>
              </a:spcBef>
              <a:buSzPct val="98765"/>
              <a:defRPr sz="2666"/>
            </a:lvl4pPr>
            <a:lvl5pPr>
              <a:spcBef>
                <a:spcPts val="0"/>
              </a:spcBef>
              <a:buSzPct val="98765"/>
              <a:defRPr sz="2666"/>
            </a:lvl5pPr>
            <a:lvl6pPr>
              <a:spcBef>
                <a:spcPts val="0"/>
              </a:spcBef>
              <a:buSzPct val="98765"/>
              <a:defRPr sz="2666"/>
            </a:lvl6pPr>
            <a:lvl7pPr>
              <a:spcBef>
                <a:spcPts val="0"/>
              </a:spcBef>
              <a:buSzPct val="98765"/>
              <a:defRPr sz="2666"/>
            </a:lvl7pPr>
            <a:lvl8pPr>
              <a:spcBef>
                <a:spcPts val="0"/>
              </a:spcBef>
              <a:buSzPct val="98765"/>
              <a:defRPr sz="2666"/>
            </a:lvl8pPr>
            <a:lvl9pPr>
              <a:spcBef>
                <a:spcPts val="0"/>
              </a:spcBef>
              <a:buSzPct val="98765"/>
              <a:defRPr sz="2666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98765"/>
              <a:defRPr sz="2666"/>
            </a:lvl1pPr>
            <a:lvl2pPr>
              <a:spcBef>
                <a:spcPts val="0"/>
              </a:spcBef>
              <a:buSzPct val="98765"/>
              <a:defRPr sz="2666"/>
            </a:lvl2pPr>
            <a:lvl3pPr>
              <a:spcBef>
                <a:spcPts val="0"/>
              </a:spcBef>
              <a:buSzPct val="98765"/>
              <a:defRPr sz="2666"/>
            </a:lvl3pPr>
            <a:lvl4pPr>
              <a:spcBef>
                <a:spcPts val="0"/>
              </a:spcBef>
              <a:buSzPct val="98765"/>
              <a:defRPr sz="2666"/>
            </a:lvl4pPr>
            <a:lvl5pPr>
              <a:spcBef>
                <a:spcPts val="0"/>
              </a:spcBef>
              <a:buSzPct val="98765"/>
              <a:defRPr sz="2666"/>
            </a:lvl5pPr>
            <a:lvl6pPr>
              <a:spcBef>
                <a:spcPts val="0"/>
              </a:spcBef>
              <a:buSzPct val="98765"/>
              <a:defRPr sz="2666"/>
            </a:lvl6pPr>
            <a:lvl7pPr>
              <a:spcBef>
                <a:spcPts val="0"/>
              </a:spcBef>
              <a:buSzPct val="98765"/>
              <a:defRPr sz="2666"/>
            </a:lvl7pPr>
            <a:lvl8pPr>
              <a:spcBef>
                <a:spcPts val="0"/>
              </a:spcBef>
              <a:buSzPct val="98765"/>
              <a:defRPr sz="2666"/>
            </a:lvl8pPr>
            <a:lvl9pPr>
              <a:spcBef>
                <a:spcPts val="0"/>
              </a:spcBef>
              <a:buSzPct val="98765"/>
              <a:defRPr sz="2666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defRPr sz="3200"/>
            </a:lvl1pPr>
            <a:lvl2pPr algn="ctr">
              <a:spcBef>
                <a:spcPts val="0"/>
              </a:spcBef>
              <a:buSzPct val="100000"/>
              <a:defRPr sz="3200"/>
            </a:lvl2pPr>
            <a:lvl3pPr algn="ctr">
              <a:spcBef>
                <a:spcPts val="0"/>
              </a:spcBef>
              <a:buSzPct val="100000"/>
              <a:defRPr sz="3200"/>
            </a:lvl3pPr>
            <a:lvl4pPr algn="ctr">
              <a:spcBef>
                <a:spcPts val="0"/>
              </a:spcBef>
              <a:buSzPct val="100000"/>
              <a:defRPr sz="3200"/>
            </a:lvl4pPr>
            <a:lvl5pPr algn="ctr">
              <a:spcBef>
                <a:spcPts val="0"/>
              </a:spcBef>
              <a:buSzPct val="100000"/>
              <a:defRPr sz="3200"/>
            </a:lvl5pPr>
            <a:lvl6pPr algn="ctr">
              <a:spcBef>
                <a:spcPts val="0"/>
              </a:spcBef>
              <a:buSzPct val="100000"/>
              <a:defRPr sz="3200"/>
            </a:lvl6pPr>
            <a:lvl7pPr algn="ctr">
              <a:spcBef>
                <a:spcPts val="0"/>
              </a:spcBef>
              <a:buSzPct val="100000"/>
              <a:defRPr sz="3200"/>
            </a:lvl7pPr>
            <a:lvl8pPr algn="ctr">
              <a:spcBef>
                <a:spcPts val="0"/>
              </a:spcBef>
              <a:buSzPct val="100000"/>
              <a:defRPr sz="3200"/>
            </a:lvl8pPr>
            <a:lvl9pPr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  <a:noFill/>
          <a:ln>
            <a:noFill/>
          </a:ln>
        </p:spPr>
        <p:txBody>
          <a:bodyPr lIns="101575" tIns="101575" rIns="101575" bIns="10157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solidFill>
                  <a:schemeClr val="tx1"/>
                </a:solidFill>
              </a:rPr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hyperlink" Target="http://youtube.com/v/qybUFnY7Y8w" TargetMode="Externa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nrel.gov/gis/images/offshore_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olarpowerrocks.com/solar-basics/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22200" y="6110450"/>
            <a:ext cx="9596400" cy="1190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Larry Honigford, Physical Science,Lakota East, gr. 9</a:t>
            </a:r>
          </a:p>
          <a:p>
            <a:pPr marL="0" marR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Marie Inanli, Middle School Science, in transition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0" y="5026975"/>
            <a:ext cx="9875699" cy="12503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b" anchorCtr="0">
            <a:noAutofit/>
          </a:bodyPr>
          <a:lstStyle/>
          <a:p>
            <a:pPr marL="0" marR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Identification and Measurement of Metal Complexes     in Solution for Alternative Energy Development</a:t>
            </a:r>
          </a:p>
        </p:txBody>
      </p:sp>
      <p:pic>
        <p:nvPicPr>
          <p:cNvPr id="26" name="Shape 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1975" y="408200"/>
            <a:ext cx="2447824" cy="125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7471000" y="1600700"/>
            <a:ext cx="2646000" cy="110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>
                <a:solidFill>
                  <a:srgbClr val="FFFFFF"/>
                </a:solidFill>
              </a:rPr>
              <a:t>RET is funded by the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>
                <a:solidFill>
                  <a:srgbClr val="FFFFFF"/>
                </a:solidFill>
              </a:rPr>
              <a:t>National Science Foundation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b="1">
                <a:solidFill>
                  <a:srgbClr val="FFFFFF"/>
                </a:solidFill>
              </a:rPr>
              <a:t> grant # EEC-1404766</a:t>
            </a:r>
            <a:r>
              <a:rPr lang="en-US" sz="1100" b="1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52755" y="330371"/>
            <a:ext cx="1251300" cy="11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/>
          <p:nvPr/>
        </p:nvSpPr>
        <p:spPr>
          <a:xfrm>
            <a:off x="216750" y="330375"/>
            <a:ext cx="6567300" cy="393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Area Coordinator: </a:t>
            </a:r>
          </a:p>
          <a:p>
            <a:pPr rtl="0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Dr. Anastasios</a:t>
            </a:r>
          </a:p>
          <a:p>
            <a:pPr rtl="0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Angelopoulos</a:t>
            </a:r>
          </a:p>
          <a:p>
            <a:pPr rtl="0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Graduate Research Assistants: </a:t>
            </a:r>
          </a:p>
          <a:p>
            <a:pPr rtl="0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 Abhinandh</a:t>
            </a:r>
          </a:p>
          <a:p>
            <a:pPr rtl="0"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 Sankar</a:t>
            </a:r>
          </a:p>
          <a:p>
            <a:pPr rtl="0">
              <a:spcBef>
                <a:spcPts val="0"/>
              </a:spcBef>
              <a:buNone/>
            </a:pPr>
            <a:endParaRPr sz="3600">
              <a:solidFill>
                <a:schemeClr val="lt1"/>
              </a:solidFill>
            </a:endParaRPr>
          </a:p>
          <a:p>
            <a:pPr>
              <a:spcBef>
                <a:spcPts val="0"/>
              </a:spcBef>
              <a:buNone/>
            </a:pPr>
            <a:endParaRPr sz="3600">
              <a:solidFill>
                <a:schemeClr val="lt1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6">
            <a:alphaModFix/>
          </a:blip>
          <a:srcRect l="12383" t="16928" r="56422" b="28217"/>
          <a:stretch/>
        </p:blipFill>
        <p:spPr>
          <a:xfrm>
            <a:off x="2640625" y="2692825"/>
            <a:ext cx="1368125" cy="15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 rotWithShape="1">
          <a:blip r:embed="rId7">
            <a:alphaModFix/>
          </a:blip>
          <a:srcRect l="29024" r="46883" b="44842"/>
          <a:stretch/>
        </p:blipFill>
        <p:spPr>
          <a:xfrm>
            <a:off x="6427350" y="2659500"/>
            <a:ext cx="1251302" cy="17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8750" y="408202"/>
            <a:ext cx="1219200" cy="163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/>
        </p:nvSpPr>
        <p:spPr>
          <a:xfrm>
            <a:off x="4576000" y="2746437"/>
            <a:ext cx="1577399" cy="15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>
                <a:solidFill>
                  <a:schemeClr val="lt1"/>
                </a:solidFill>
              </a:rPr>
              <a:t>Kevin Tonnis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533200" y="2136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Research Goal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31300" y="1457475"/>
            <a:ext cx="9419400" cy="57665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Research State of Charge Monitoring using UV-Vis Spectroscopy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lvl="0" rtl="0">
              <a:lnSpc>
                <a:spcPct val="119921"/>
              </a:lnSpc>
              <a:spcBef>
                <a:spcPts val="0"/>
              </a:spcBef>
              <a:buNone/>
            </a:pPr>
            <a:endParaRPr sz="3555" baseline="30000"/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 l="12416" r="12917"/>
          <a:stretch/>
        </p:blipFill>
        <p:spPr>
          <a:xfrm>
            <a:off x="406387" y="2983550"/>
            <a:ext cx="4979775" cy="363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1140650" y="6621975"/>
            <a:ext cx="3643799" cy="35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Image credit: https://i.stack.imgur.com/4VAJz.png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1036" y="3633050"/>
            <a:ext cx="3797724" cy="300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6270650" y="2983550"/>
            <a:ext cx="3358500" cy="649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/>
              <a:t>BEER-LAMBERT LAW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6017137" y="6621975"/>
            <a:ext cx="3865499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http://www.ehow.com/how_8239523_calculate-concentration-extinction-coefficient.html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Research Project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406400" y="1400250"/>
            <a:ext cx="5122499" cy="48195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UV-Vis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Spectroscopy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525" y="2864175"/>
            <a:ext cx="2574274" cy="44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pic>
        <p:nvPicPr>
          <p:cNvPr id="158" name="Shape 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2750" y="1480637"/>
            <a:ext cx="5889249" cy="241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7637" y="4077350"/>
            <a:ext cx="2959474" cy="295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22250" y="309825"/>
            <a:ext cx="66908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Research Objectives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894400" y="1202100"/>
            <a:ext cx="52256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Analyze known concentrations of each vanadium species</a:t>
            </a:r>
          </a:p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Create corresponding Calibration Plots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0107" y="3546700"/>
            <a:ext cx="2834331" cy="37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550" y="4398575"/>
            <a:ext cx="3949097" cy="285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4500" y="765525"/>
            <a:ext cx="2533049" cy="253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 rot="-5400000">
            <a:off x="8387349" y="1759250"/>
            <a:ext cx="2696099" cy="42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/>
              <a:t>http://www.iorodeo.com/content/pack-semi-macro-colorimeter-cuvettes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39512" y="181975"/>
            <a:ext cx="6190200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46150" y="6479450"/>
            <a:ext cx="10067700" cy="7932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algn="ctr" rtl="0">
              <a:lnSpc>
                <a:spcPct val="119921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555">
              <a:solidFill>
                <a:schemeClr val="lt1"/>
              </a:solidFill>
            </a:endParaRPr>
          </a:p>
          <a:p>
            <a:pPr lvl="0" algn="ctr" rtl="0">
              <a:lnSpc>
                <a:spcPct val="119921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555">
              <a:solidFill>
                <a:schemeClr val="lt1"/>
              </a:solidFill>
            </a:endParaRPr>
          </a:p>
        </p:txBody>
      </p:sp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675" y="261175"/>
            <a:ext cx="3238573" cy="210094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50" y="1309225"/>
            <a:ext cx="5704500" cy="37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5523" y="3701775"/>
            <a:ext cx="5851726" cy="37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91950" y="2136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589" y="2709960"/>
            <a:ext cx="7802080" cy="461845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1172325" y="1457475"/>
            <a:ext cx="6621899" cy="14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Beer-Lambert </a:t>
            </a:r>
            <a:r>
              <a:rPr lang="en-US" sz="3600" dirty="0" smtClean="0">
                <a:solidFill>
                  <a:srgbClr val="FFFFFF"/>
                </a:solidFill>
              </a:rPr>
              <a:t>Law:</a:t>
            </a:r>
            <a:endParaRPr lang="en-US" sz="3600"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i="1" dirty="0" smtClean="0">
                <a:solidFill>
                  <a:srgbClr val="FFFFFF"/>
                </a:solidFill>
              </a:rPr>
              <a:t>A=</a:t>
            </a:r>
            <a:r>
              <a:rPr lang="en-US" sz="3600" i="1" dirty="0" err="1" smtClean="0">
                <a:solidFill>
                  <a:srgbClr val="FFFFFF"/>
                </a:solidFill>
              </a:rPr>
              <a:t>Ɛlc</a:t>
            </a:r>
            <a:endParaRPr lang="en-US" sz="3600" i="1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91950" y="2136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sp>
        <p:nvSpPr>
          <p:cNvPr id="184" name="Shape 184"/>
          <p:cNvSpPr txBox="1"/>
          <p:nvPr/>
        </p:nvSpPr>
        <p:spPr>
          <a:xfrm>
            <a:off x="728725" y="1457475"/>
            <a:ext cx="8778900" cy="456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-"/>
            </a:pPr>
            <a:r>
              <a:rPr lang="en-US" sz="3600">
                <a:solidFill>
                  <a:srgbClr val="FFFFFF"/>
                </a:solidFill>
              </a:rPr>
              <a:t>UV-Vis provided usable Calibration Plots for determining concentrations of V (III), V (IV) and V (V).</a:t>
            </a:r>
          </a:p>
          <a:p>
            <a:pPr marL="457200" lvl="0" indent="-457200" rtl="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-"/>
            </a:pPr>
            <a:r>
              <a:rPr lang="en-US" sz="3600">
                <a:solidFill>
                  <a:srgbClr val="FFFFFF"/>
                </a:solidFill>
              </a:rPr>
              <a:t>Generation of a Calibration Plot for V (II) was not readily achievable</a:t>
            </a:r>
          </a:p>
          <a:p>
            <a:pPr marL="457200" lvl="0" indent="-457200" rtl="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-"/>
            </a:pPr>
            <a:r>
              <a:rPr lang="en-US" sz="3600">
                <a:solidFill>
                  <a:srgbClr val="FFFFFF"/>
                </a:solidFill>
              </a:rPr>
              <a:t>Concentration of V (II) </a:t>
            </a:r>
          </a:p>
          <a:p>
            <a:pPr indent="45720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could be determined by </a:t>
            </a:r>
          </a:p>
          <a:p>
            <a:pPr lvl="0" indent="45720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difference 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050" y="4776418"/>
            <a:ext cx="3427875" cy="257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91950" y="2136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Future Research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sp>
        <p:nvSpPr>
          <p:cNvPr id="192" name="Shape 192"/>
          <p:cNvSpPr txBox="1"/>
          <p:nvPr/>
        </p:nvSpPr>
        <p:spPr>
          <a:xfrm>
            <a:off x="728725" y="1457475"/>
            <a:ext cx="8269500" cy="389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-"/>
            </a:pPr>
            <a:r>
              <a:rPr lang="en-US" sz="3600">
                <a:solidFill>
                  <a:srgbClr val="FFFFFF"/>
                </a:solidFill>
              </a:rPr>
              <a:t>Calibration Plots using UV-Vis for V (III), V (IV) and V (V) can be further refined</a:t>
            </a:r>
          </a:p>
          <a:p>
            <a:pPr lvl="0" rtl="0">
              <a:spcBef>
                <a:spcPts val="0"/>
              </a:spcBef>
              <a:spcAft>
                <a:spcPts val="800"/>
              </a:spcAft>
              <a:buNone/>
            </a:pPr>
            <a:endParaRPr sz="3600">
              <a:solidFill>
                <a:srgbClr val="FFFFFF"/>
              </a:solidFill>
            </a:endParaRPr>
          </a:p>
          <a:p>
            <a:pPr marL="457200" lvl="0" indent="-457200" rtl="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-"/>
            </a:pPr>
            <a:r>
              <a:rPr lang="en-US" sz="3600">
                <a:solidFill>
                  <a:srgbClr val="FFFFFF"/>
                </a:solidFill>
              </a:rPr>
              <a:t>Methods and </a:t>
            </a:r>
          </a:p>
          <a:p>
            <a:pPr marL="45720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procedures for </a:t>
            </a:r>
          </a:p>
          <a:p>
            <a:pPr marL="45720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V (II) concentrations</a:t>
            </a:r>
          </a:p>
          <a:p>
            <a:pPr lvl="0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</a:endParaRPr>
          </a:p>
        </p:txBody>
      </p:sp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975" y="2914925"/>
            <a:ext cx="3673300" cy="365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733025" y="179800"/>
            <a:ext cx="8790600" cy="14879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Marie’s Unit Plan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Beyond Basic Batteries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FFFFFF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endParaRPr sz="900">
              <a:solidFill>
                <a:srgbClr val="333333"/>
              </a:solidFill>
            </a:endParaRP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Shape 199"/>
          <p:cNvSpPr txBox="1"/>
          <p:nvPr/>
        </p:nvSpPr>
        <p:spPr>
          <a:xfrm rot="5400000">
            <a:off x="7497850" y="3722074"/>
            <a:ext cx="4628999" cy="5195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l="10338" t="11908" r="42560" b="28250"/>
          <a:stretch/>
        </p:blipFill>
        <p:spPr>
          <a:xfrm>
            <a:off x="716974" y="1667375"/>
            <a:ext cx="8790575" cy="49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950425" y="6586225"/>
            <a:ext cx="7653300" cy="95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Image credit </a:t>
            </a:r>
            <a:r>
              <a:rPr lang="en-US" sz="1800"/>
              <a:t>http://www.wcpo.com/news/local-news/hamilton-county/cincinnati/power-outages-affect-more-than-5000-around-uc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l="462" t="15279" r="52863" b="18918"/>
          <a:stretch/>
        </p:blipFill>
        <p:spPr>
          <a:xfrm>
            <a:off x="5787875" y="4240454"/>
            <a:ext cx="4134524" cy="315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>
            <a:off x="5384690" y="2209815"/>
            <a:ext cx="4604100" cy="221729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250100" y="416750"/>
            <a:ext cx="9605099" cy="1412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>
                <a:solidFill>
                  <a:schemeClr val="lt1"/>
                </a:solidFill>
              </a:rPr>
              <a:t>The (anticipated)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>
                <a:solidFill>
                  <a:schemeClr val="lt1"/>
                </a:solidFill>
              </a:rPr>
              <a:t>Essential Questions</a:t>
            </a:r>
            <a:r>
              <a:rPr lang="en-US" sz="3000" dirty="0">
                <a:solidFill>
                  <a:schemeClr val="lt1"/>
                </a:solidFill>
              </a:rPr>
              <a:t>:</a:t>
            </a: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0" name="Shape 210"/>
          <p:cNvSpPr txBox="1"/>
          <p:nvPr/>
        </p:nvSpPr>
        <p:spPr>
          <a:xfrm rot="5400000">
            <a:off x="7726849" y="4516400"/>
            <a:ext cx="4391100" cy="3030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sp>
        <p:nvSpPr>
          <p:cNvPr id="212" name="Shape 212"/>
          <p:cNvSpPr txBox="1"/>
          <p:nvPr/>
        </p:nvSpPr>
        <p:spPr>
          <a:xfrm>
            <a:off x="6507537" y="177643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dirty="0">
                <a:solidFill>
                  <a:schemeClr val="dk1"/>
                </a:solidFill>
              </a:rPr>
              <a:t>Can I make a battery instead of buying one?</a:t>
            </a:r>
          </a:p>
        </p:txBody>
      </p:sp>
      <p:sp>
        <p:nvSpPr>
          <p:cNvPr id="213" name="Shape 213"/>
          <p:cNvSpPr txBox="1"/>
          <p:nvPr/>
        </p:nvSpPr>
        <p:spPr>
          <a:xfrm rot="-377">
            <a:off x="5384722" y="6863596"/>
            <a:ext cx="2734499" cy="56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dk1"/>
                </a:solidFill>
              </a:rPr>
              <a:t> </a:t>
            </a: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250099" y="2037200"/>
            <a:ext cx="5537775" cy="526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1. How do batteries work?</a:t>
            </a:r>
          </a:p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2. How long do </a:t>
            </a:r>
          </a:p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batteries last?</a:t>
            </a:r>
          </a:p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3. Why do used batteries </a:t>
            </a:r>
            <a:r>
              <a:rPr lang="en-US" sz="3600" dirty="0" smtClean="0">
                <a:solidFill>
                  <a:srgbClr val="FFFFFF"/>
                </a:solidFill>
              </a:rPr>
              <a:t>power </a:t>
            </a:r>
            <a:r>
              <a:rPr lang="en-US" sz="3600" dirty="0">
                <a:solidFill>
                  <a:srgbClr val="FFFFFF"/>
                </a:solidFill>
              </a:rPr>
              <a:t>some devices but </a:t>
            </a:r>
          </a:p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not others?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400175" y="350150"/>
            <a:ext cx="166799" cy="66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 l="63841" t="17519" r="10064" b="33692"/>
          <a:stretch/>
        </p:blipFill>
        <p:spPr>
          <a:xfrm>
            <a:off x="0" y="4301875"/>
            <a:ext cx="2651148" cy="331812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6469500" y="767000"/>
            <a:ext cx="3385800" cy="1061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lvl="0" algn="r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endParaRPr sz="4800" b="1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2" name="Shape 222"/>
          <p:cNvSpPr txBox="1"/>
          <p:nvPr/>
        </p:nvSpPr>
        <p:spPr>
          <a:xfrm rot="5400000">
            <a:off x="7726849" y="4516400"/>
            <a:ext cx="4391100" cy="3030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sp>
        <p:nvSpPr>
          <p:cNvPr id="224" name="Shape 224"/>
          <p:cNvSpPr/>
          <p:nvPr/>
        </p:nvSpPr>
        <p:spPr>
          <a:xfrm>
            <a:off x="133400" y="66875"/>
            <a:ext cx="5251325" cy="1851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b="0" i="0"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Impact"/>
              </a:rPr>
              <a:t>Big Idea</a:t>
            </a:r>
          </a:p>
        </p:txBody>
      </p:sp>
      <p:sp>
        <p:nvSpPr>
          <p:cNvPr id="225" name="Shape 225"/>
          <p:cNvSpPr txBox="1"/>
          <p:nvPr/>
        </p:nvSpPr>
        <p:spPr>
          <a:xfrm rot="5400000">
            <a:off x="1684923" y="5818622"/>
            <a:ext cx="2734499" cy="477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900" dirty="0">
                <a:solidFill>
                  <a:schemeClr val="dk1"/>
                </a:solidFill>
              </a:rPr>
              <a:t>mage credit: https://kamppeet.files.wordpress.com/2012/09/022.jpg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6186775" y="21606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-83375" y="1828800"/>
            <a:ext cx="5468100" cy="28611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.</a:t>
            </a:r>
            <a:r>
              <a:rPr lang="en-US" sz="3000">
                <a:solidFill>
                  <a:schemeClr val="dk1"/>
                </a:solidFill>
              </a:rPr>
              <a:t>Energy can be transferred from one thing</a:t>
            </a:r>
          </a:p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 to another ? 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775" y="3030875"/>
            <a:ext cx="3278675" cy="45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471125" y="6935175"/>
            <a:ext cx="3489300" cy="583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600"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1312500"/>
          </a:xfrm>
          <a:prstGeom prst="rect">
            <a:avLst/>
          </a:prstGeom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chemeClr val="lt1"/>
                </a:solidFill>
              </a:rPr>
              <a:t>Table of Contents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680825" y="1994200"/>
            <a:ext cx="90698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pic>
        <p:nvPicPr>
          <p:cNvPr id="43" name="Shape 43"/>
          <p:cNvPicPr preferRelativeResize="0"/>
          <p:nvPr/>
        </p:nvPicPr>
        <p:blipFill rotWithShape="1">
          <a:blip r:embed="rId4">
            <a:alphaModFix/>
          </a:blip>
          <a:srcRect b="19263"/>
          <a:stretch/>
        </p:blipFill>
        <p:spPr>
          <a:xfrm>
            <a:off x="1295225" y="1356800"/>
            <a:ext cx="7448999" cy="626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/>
          <p:nvPr/>
        </p:nvSpPr>
        <p:spPr>
          <a:xfrm>
            <a:off x="2432375" y="2190675"/>
            <a:ext cx="5174700" cy="542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Introduction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Literature Review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Background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	Renewable Energy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	VRFB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Research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Unit Plans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Bibliography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dk1"/>
                </a:solidFill>
              </a:rPr>
              <a:t>Acknowledgements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7641400" y="2190675"/>
            <a:ext cx="791999" cy="516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n-US" sz="3600"/>
              <a:t>3</a:t>
            </a:r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4</a:t>
            </a:r>
          </a:p>
          <a:p>
            <a:pPr algn="r" rtl="0">
              <a:spcBef>
                <a:spcPts val="0"/>
              </a:spcBef>
              <a:buNone/>
            </a:pPr>
            <a:endParaRPr sz="3600"/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5</a:t>
            </a:r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8</a:t>
            </a:r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10</a:t>
            </a:r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15</a:t>
            </a:r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31</a:t>
            </a:r>
          </a:p>
          <a:p>
            <a:pPr algn="r" rtl="0">
              <a:spcBef>
                <a:spcPts val="0"/>
              </a:spcBef>
              <a:buNone/>
            </a:pPr>
            <a:r>
              <a:rPr lang="en-US" sz="3600"/>
              <a:t>33</a:t>
            </a:r>
          </a:p>
          <a:p>
            <a:pPr>
              <a:spcBef>
                <a:spcPts val="0"/>
              </a:spcBef>
              <a:buNone/>
            </a:pPr>
            <a:endParaRPr sz="3600"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77925" y="507975"/>
            <a:ext cx="88169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Beyond Basic Batteries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235" name="Shape 235"/>
          <p:cNvSpPr txBox="1"/>
          <p:nvPr/>
        </p:nvSpPr>
        <p:spPr>
          <a:xfrm rot="-5400000">
            <a:off x="1588924" y="1353049"/>
            <a:ext cx="2877300" cy="40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  <p:sp>
        <p:nvSpPr>
          <p:cNvPr id="236" name="Shape 236"/>
          <p:cNvSpPr txBox="1"/>
          <p:nvPr/>
        </p:nvSpPr>
        <p:spPr>
          <a:xfrm>
            <a:off x="4906987" y="6674575"/>
            <a:ext cx="4991400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 txBox="1"/>
          <p:nvPr/>
        </p:nvSpPr>
        <p:spPr>
          <a:xfrm>
            <a:off x="137500" y="7312125"/>
            <a:ext cx="4229699" cy="2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53975"/>
            <a:ext cx="10160000" cy="603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Beyond Basic Batteries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158425" y="1439725"/>
            <a:ext cx="6184799" cy="26316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sp>
        <p:nvSpPr>
          <p:cNvPr id="248" name="Shape 248"/>
          <p:cNvSpPr txBox="1"/>
          <p:nvPr/>
        </p:nvSpPr>
        <p:spPr>
          <a:xfrm rot="-5400000">
            <a:off x="1676875" y="5733973"/>
            <a:ext cx="3147899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6343225" y="6456325"/>
            <a:ext cx="3710399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125" y="3674625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5">
            <a:alphaModFix/>
          </a:blip>
          <a:srcRect l="19187" r="20964"/>
          <a:stretch/>
        </p:blipFill>
        <p:spPr>
          <a:xfrm>
            <a:off x="0" y="3464400"/>
            <a:ext cx="1710224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9675" y="594782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5350" y="3319200"/>
            <a:ext cx="3216100" cy="314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1368225" y="2225850"/>
            <a:ext cx="66510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>
                <a:solidFill>
                  <a:srgbClr val="FFFFFF"/>
                </a:solidFill>
              </a:rPr>
              <a:t>Household inventory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0" y="6456325"/>
            <a:ext cx="6860399" cy="102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Photo credit: http://msprepper.com/tools/7-best-emergency-electronics-preppers/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 l="19392" t="12606" r="31276" b="-6618"/>
          <a:stretch/>
        </p:blipFill>
        <p:spPr>
          <a:xfrm>
            <a:off x="3516175" y="1656375"/>
            <a:ext cx="6234550" cy="64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06400" y="253475"/>
            <a:ext cx="9015599" cy="14981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Lesson 2 Activity 1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680825" y="1994200"/>
            <a:ext cx="90698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264" name="Shape 264"/>
          <p:cNvSpPr txBox="1"/>
          <p:nvPr/>
        </p:nvSpPr>
        <p:spPr>
          <a:xfrm>
            <a:off x="6750725" y="3109375"/>
            <a:ext cx="3000000" cy="8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5">
            <a:alphaModFix/>
          </a:blip>
          <a:srcRect l="23958" t="23054" r="23958" b="20175"/>
          <a:stretch/>
        </p:blipFill>
        <p:spPr>
          <a:xfrm>
            <a:off x="0" y="2679575"/>
            <a:ext cx="5225701" cy="40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Beyond Basic Batteries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798150" y="2911050"/>
            <a:ext cx="3211500" cy="3821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36363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"Capri Battery"</a:t>
            </a:r>
          </a:p>
          <a:p>
            <a:pPr lvl="0" rtl="0">
              <a:lnSpc>
                <a:spcPct val="136363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 by Joseph Beuys,</a:t>
            </a:r>
          </a:p>
          <a:p>
            <a:pPr lvl="0" rtl="0">
              <a:lnSpc>
                <a:spcPct val="136363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 1985</a:t>
            </a:r>
          </a:p>
          <a:p>
            <a:pPr lvl="0" rtl="0">
              <a:lnSpc>
                <a:spcPct val="136363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National Galleries Scotland</a:t>
            </a:r>
          </a:p>
          <a:p>
            <a:pPr lvl="0" rtl="0">
              <a:lnSpc>
                <a:spcPct val="136363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Image credit: http://pictify.com/170250/capri-battery-by-joseph-beuys-1985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0412" y="2551962"/>
            <a:ext cx="4467225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508000" y="366825"/>
            <a:ext cx="4677600" cy="17174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The Challenge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endParaRPr sz="900">
              <a:solidFill>
                <a:srgbClr val="333333"/>
              </a:solidFill>
            </a:endParaRP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9" name="Shape 279"/>
          <p:cNvSpPr txBox="1"/>
          <p:nvPr/>
        </p:nvSpPr>
        <p:spPr>
          <a:xfrm>
            <a:off x="83375" y="6076950"/>
            <a:ext cx="4596599" cy="1383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2400">
                <a:solidFill>
                  <a:schemeClr val="dk1"/>
                </a:solidFill>
              </a:rPr>
              <a:t>mage credit: https://kamppeet.files.wordpress.com/2012/09/022.jpg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16525"/>
            <a:ext cx="4968850" cy="430272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sp>
        <p:nvSpPr>
          <p:cNvPr id="282" name="Shape 282"/>
          <p:cNvSpPr txBox="1"/>
          <p:nvPr/>
        </p:nvSpPr>
        <p:spPr>
          <a:xfrm>
            <a:off x="5502250" y="2284325"/>
            <a:ext cx="4005300" cy="36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>
                <a:solidFill>
                  <a:srgbClr val="FFFFFF"/>
                </a:solidFill>
              </a:rPr>
              <a:t>Build the best battery for your needs, ie generate at least ______ for 5 days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508000" y="366825"/>
            <a:ext cx="9015599" cy="1469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Beyond Basic Batteries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endParaRPr sz="900">
              <a:solidFill>
                <a:srgbClr val="333333"/>
              </a:solidFill>
            </a:endParaRP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Shape 288"/>
          <p:cNvSpPr txBox="1"/>
          <p:nvPr/>
        </p:nvSpPr>
        <p:spPr>
          <a:xfrm>
            <a:off x="5442850" y="2601500"/>
            <a:ext cx="4483200" cy="46536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73550" y="6383825"/>
            <a:ext cx="4667999" cy="112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/>
              <a:t>Image credit: http://sci-toys.com/scitoys/scitoys/echem/batteries/batteries.html</a:t>
            </a:r>
          </a:p>
        </p:txBody>
      </p:sp>
      <p:pic>
        <p:nvPicPr>
          <p:cNvPr id="290" name="Shape 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050" y="4030475"/>
            <a:ext cx="5159950" cy="358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84324"/>
            <a:ext cx="5000050" cy="41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9015599" cy="12357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 dirty="0">
                <a:solidFill>
                  <a:srgbClr val="FFFFFF"/>
                </a:solidFill>
              </a:rPr>
              <a:t>Larry’s Unit Plan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88" dirty="0"/>
          </a:p>
        </p:txBody>
      </p:sp>
      <p:sp>
        <p:nvSpPr>
          <p:cNvPr id="298" name="Shape 298"/>
          <p:cNvSpPr txBox="1"/>
          <p:nvPr/>
        </p:nvSpPr>
        <p:spPr>
          <a:xfrm>
            <a:off x="190625" y="1526350"/>
            <a:ext cx="9069899" cy="4304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dirty="0">
                <a:solidFill>
                  <a:schemeClr val="bg1"/>
                </a:solidFill>
              </a:rPr>
              <a:t>Unit:</a:t>
            </a:r>
            <a:r>
              <a:rPr lang="en-US" sz="3555" dirty="0">
                <a:solidFill>
                  <a:srgbClr val="FFFFFF"/>
                </a:solidFill>
              </a:rPr>
              <a:t>  Transforming Energy with </a:t>
            </a:r>
            <a:r>
              <a:rPr lang="en-US" sz="3555" dirty="0" smtClean="0">
                <a:solidFill>
                  <a:srgbClr val="FFFFFF"/>
                </a:solidFill>
              </a:rPr>
              <a:t>Style!</a:t>
            </a:r>
            <a:endParaRPr lang="en-US" sz="3555" dirty="0">
              <a:solidFill>
                <a:srgbClr val="FFFFFF"/>
              </a:solidFill>
            </a:endParaRP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 dirty="0">
              <a:solidFill>
                <a:srgbClr val="FFFFFF"/>
              </a:solidFill>
            </a:endParaRP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dirty="0">
                <a:solidFill>
                  <a:schemeClr val="bg1"/>
                </a:solidFill>
              </a:rPr>
              <a:t>Big Idea: </a:t>
            </a:r>
            <a:r>
              <a:rPr lang="en-US" sz="3555" dirty="0">
                <a:solidFill>
                  <a:srgbClr val="FFFFFF"/>
                </a:solidFill>
              </a:rPr>
              <a:t>Energy is never “used”, it is only transformed.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dirty="0" smtClean="0">
                <a:solidFill>
                  <a:srgbClr val="FFFFFF"/>
                </a:solidFill>
              </a:rPr>
              <a:t>Essential </a:t>
            </a:r>
            <a:r>
              <a:rPr lang="en-US" sz="3555" dirty="0">
                <a:solidFill>
                  <a:srgbClr val="FFFFFF"/>
                </a:solidFill>
              </a:rPr>
              <a:t>Question: 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dirty="0">
                <a:solidFill>
                  <a:srgbClr val="FFFFFF"/>
                </a:solidFill>
              </a:rPr>
              <a:t>What Happens to “used” 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dirty="0">
                <a:solidFill>
                  <a:srgbClr val="FFFFFF"/>
                </a:solidFill>
              </a:rPr>
              <a:t>Energy?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3555" dirty="0">
                <a:solidFill>
                  <a:srgbClr val="FFFFFF"/>
                </a:solidFill>
              </a:rPr>
              <a:t>		</a:t>
            </a:r>
          </a:p>
          <a:p>
            <a:pPr marL="3657600" lvl="0" indent="457200" rtl="0">
              <a:spcBef>
                <a:spcPts val="0"/>
              </a:spcBef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5486400" lvl="0" indent="4572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 dirty="0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 dirty="0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dirty="0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  <p:pic>
        <p:nvPicPr>
          <p:cNvPr id="300" name="Shape 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925" y="3691775"/>
            <a:ext cx="4611373" cy="31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5725625" y="6748150"/>
            <a:ext cx="4034099" cy="43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http://www.multitech.com/applications/energy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379250" y="5079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Challenge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505675" y="2052475"/>
            <a:ext cx="3452399" cy="4247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</a:rPr>
              <a:t>Develop a Rube Goldberg Device demonstrating the exchange of Energy </a:t>
            </a:r>
          </a:p>
          <a:p>
            <a:pPr lvl="0" rt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  <p:sp>
        <p:nvSpPr>
          <p:cNvPr id="309" name="Shape 309"/>
          <p:cNvSpPr txBox="1"/>
          <p:nvPr/>
        </p:nvSpPr>
        <p:spPr>
          <a:xfrm>
            <a:off x="4182275" y="6932175"/>
            <a:ext cx="5703000" cy="18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>
                <a:solidFill>
                  <a:schemeClr val="dk1"/>
                </a:solidFill>
              </a:rPr>
              <a:t>http://www.huffingtonpost.com/paladinregistrycom/the-rube-goldberg-theory-_b_5787074.html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075" y="3150900"/>
            <a:ext cx="6201925" cy="36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3621450" y="858287"/>
            <a:ext cx="56459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What is a Rube Goldberg?</a:t>
            </a:r>
          </a:p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285150" y="2994950"/>
            <a:ext cx="3824399" cy="1400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6000">
                <a:solidFill>
                  <a:srgbClr val="FFFFFF"/>
                </a:solidFill>
              </a:rPr>
              <a:t>The Hook</a:t>
            </a:r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49" y="858299"/>
            <a:ext cx="2148549" cy="194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 rot="-5400000">
            <a:off x="1574025" y="1602962"/>
            <a:ext cx="2321999" cy="45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/>
              <a:t>http://auction.howardlowery.com/Bidding.taf?_function=detail&amp;Auction_uid1=2552150</a:t>
            </a:r>
          </a:p>
        </p:txBody>
      </p:sp>
      <p:sp>
        <p:nvSpPr>
          <p:cNvPr id="320" name="Shape 320">
            <a:hlinkClick r:id="rId5"/>
          </p:cNvPr>
          <p:cNvSpPr/>
          <p:nvPr/>
        </p:nvSpPr>
        <p:spPr>
          <a:xfrm>
            <a:off x="4854250" y="2851918"/>
            <a:ext cx="5096875" cy="3822656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1" name="Shape 321"/>
          <p:cNvSpPr txBox="1"/>
          <p:nvPr/>
        </p:nvSpPr>
        <p:spPr>
          <a:xfrm>
            <a:off x="5326558" y="6564095"/>
            <a:ext cx="4991400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https://www.youtube.com/watch?v=qybUFnY7Y8w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207" y="4380131"/>
            <a:ext cx="4316650" cy="24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352158" y="6828624"/>
            <a:ext cx="4229699" cy="2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http://www.infinitecat.com/games/tom-n-jerry.html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406400" y="126724"/>
            <a:ext cx="9015599" cy="16251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</a:rPr>
              <a:t>What’s Lost, Not Energy!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681200" y="1439725"/>
            <a:ext cx="5661900" cy="26316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Energy Transformations and Conservation</a:t>
            </a:r>
          </a:p>
          <a:p>
            <a:pPr marL="457200" lvl="0" indent="-454378" rtl="0">
              <a:lnSpc>
                <a:spcPct val="119921"/>
              </a:lnSpc>
              <a:spcBef>
                <a:spcPts val="0"/>
              </a:spcBef>
              <a:buClr>
                <a:schemeClr val="lt1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chemeClr val="lt1"/>
                </a:solidFill>
              </a:rPr>
              <a:t>Kinetic and Potential </a:t>
            </a:r>
          </a:p>
          <a:p>
            <a:pPr lvl="0" indent="457200" rtl="0">
              <a:lnSpc>
                <a:spcPct val="119921"/>
              </a:lnSpc>
              <a:spcBef>
                <a:spcPts val="0"/>
              </a:spcBef>
              <a:buSzPct val="30555"/>
              <a:buNone/>
            </a:pPr>
            <a:r>
              <a:rPr lang="en-US" sz="3555">
                <a:solidFill>
                  <a:schemeClr val="lt1"/>
                </a:solidFill>
              </a:rPr>
              <a:t>Energy Ramps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1125" y="4086012"/>
            <a:ext cx="2806675" cy="311852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 rot="-5400000">
            <a:off x="3625450" y="5353673"/>
            <a:ext cx="3147899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https://www.sargentwelch.com/store/catalog/product.jsp?catalog_number=CP33578-00</a:t>
            </a:r>
          </a:p>
        </p:txBody>
      </p:sp>
      <p:pic>
        <p:nvPicPr>
          <p:cNvPr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9850" y="1586794"/>
            <a:ext cx="3773899" cy="486953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/>
          <p:nvPr/>
        </p:nvSpPr>
        <p:spPr>
          <a:xfrm>
            <a:off x="6343225" y="6456325"/>
            <a:ext cx="3710399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http://www.solpass.org/6-8Science/6s/standards/study6.2old.htm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51" name="Shape 51"/>
          <p:cNvSpPr txBox="1"/>
          <p:nvPr/>
        </p:nvSpPr>
        <p:spPr>
          <a:xfrm>
            <a:off x="3745775" y="2138025"/>
            <a:ext cx="6036000" cy="4898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Research methods to 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monitor state of </a:t>
            </a:r>
            <a:r>
              <a:rPr lang="en-US" sz="3555">
                <a:solidFill>
                  <a:schemeClr val="lt1"/>
                </a:solidFill>
              </a:rPr>
              <a:t>charge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chemeClr val="lt1"/>
                </a:solidFill>
              </a:rPr>
              <a:t>in</a:t>
            </a:r>
            <a:r>
              <a:rPr lang="en-US" sz="3555">
                <a:solidFill>
                  <a:srgbClr val="FFFFFF"/>
                </a:solidFill>
              </a:rPr>
              <a:t> Vanadium Redox Flow Batteries</a:t>
            </a:r>
          </a:p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Uses Visible Spectroscopy 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to measure concentration 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of vanadium species.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4">
            <a:alphaModFix/>
          </a:blip>
          <a:srcRect l="16780" t="12474" r="10290" b="15953"/>
          <a:stretch/>
        </p:blipFill>
        <p:spPr>
          <a:xfrm>
            <a:off x="0" y="3040625"/>
            <a:ext cx="2945375" cy="275537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57225" y="6005000"/>
            <a:ext cx="2945400" cy="103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Image credit:  http://moodle.lctn.org/course/view.php?id=492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06400" y="253475"/>
            <a:ext cx="9015599" cy="14981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</a:rPr>
              <a:t>Rollercoaster Mania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680825" y="1920450"/>
            <a:ext cx="90698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Kinetic and Potential energy calculations</a:t>
            </a:r>
          </a:p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Relating potential and kinetic energy in a system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  <p:pic>
        <p:nvPicPr>
          <p:cNvPr id="342" name="Shape 342"/>
          <p:cNvPicPr preferRelativeResize="0"/>
          <p:nvPr/>
        </p:nvPicPr>
        <p:blipFill rotWithShape="1">
          <a:blip r:embed="rId4">
            <a:alphaModFix/>
          </a:blip>
          <a:srcRect t="32519"/>
          <a:stretch/>
        </p:blipFill>
        <p:spPr>
          <a:xfrm>
            <a:off x="5204686" y="3869725"/>
            <a:ext cx="4572513" cy="2976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5283650" y="6845925"/>
            <a:ext cx="4493700" cy="37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http://www.instructables.com/id/Marble-Roller-Coaster/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5">
            <a:alphaModFix/>
          </a:blip>
          <a:srcRect t="2515"/>
          <a:stretch/>
        </p:blipFill>
        <p:spPr>
          <a:xfrm>
            <a:off x="839625" y="3944650"/>
            <a:ext cx="3957699" cy="290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/>
        </p:nvSpPr>
        <p:spPr>
          <a:xfrm>
            <a:off x="839625" y="6845925"/>
            <a:ext cx="3957600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/>
              <a:t>http://www.differencebetween.info/difference-between-kinetic-energy-and-potential-energy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9015599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chemeClr val="lt1"/>
                </a:solidFill>
              </a:rPr>
              <a:t>Rube Goldberg Challenge</a:t>
            </a:r>
          </a:p>
        </p:txBody>
      </p:sp>
      <p:sp>
        <p:nvSpPr>
          <p:cNvPr id="351" name="Shape 351"/>
          <p:cNvSpPr txBox="1"/>
          <p:nvPr/>
        </p:nvSpPr>
        <p:spPr>
          <a:xfrm>
            <a:off x="680825" y="1994200"/>
            <a:ext cx="90698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Assemble</a:t>
            </a:r>
          </a:p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Test</a:t>
            </a:r>
          </a:p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Refine</a:t>
            </a:r>
          </a:p>
          <a:p>
            <a:pPr marL="457200" marR="0" lvl="0" indent="-4543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8765"/>
              <a:buFont typeface="Arial"/>
              <a:buChar char="➢"/>
            </a:pPr>
            <a:r>
              <a:rPr lang="en-US" sz="3555">
                <a:solidFill>
                  <a:srgbClr val="FFFFFF"/>
                </a:solidFill>
              </a:rPr>
              <a:t>Finalize (Refine?)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25" y="4570800"/>
            <a:ext cx="6290124" cy="25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7561" y="1994199"/>
            <a:ext cx="2646550" cy="31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 rot="-5400000">
            <a:off x="8209325" y="3293225"/>
            <a:ext cx="3460199" cy="37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https://www.pinterest.com/gottoteach/rube-goldberg/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617450" y="7136875"/>
            <a:ext cx="6290099" cy="38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http://beta2.curiositymachine.org/index.php?r=activity/view&amp;id=64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508000" y="507975"/>
            <a:ext cx="9015599" cy="1316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Bibliography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endParaRPr sz="900">
              <a:solidFill>
                <a:srgbClr val="333333"/>
              </a:solidFill>
            </a:endParaRP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Shape 362"/>
          <p:cNvSpPr txBox="1"/>
          <p:nvPr/>
        </p:nvSpPr>
        <p:spPr>
          <a:xfrm>
            <a:off x="128425" y="2951050"/>
            <a:ext cx="9797699" cy="45233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Shape 363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  <p:sp>
        <p:nvSpPr>
          <p:cNvPr id="364" name="Shape 364"/>
          <p:cNvSpPr txBox="1"/>
          <p:nvPr/>
        </p:nvSpPr>
        <p:spPr>
          <a:xfrm>
            <a:off x="461500" y="1601750"/>
            <a:ext cx="9108600" cy="520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Bartolozzi, M. (1989). Development of redox flow batteries. A historical bibliography. </a:t>
            </a:r>
            <a:r>
              <a:rPr lang="en-US" sz="1800" i="1">
                <a:solidFill>
                  <a:schemeClr val="lt1"/>
                </a:solidFill>
              </a:rPr>
              <a:t>Journal of Power Sources</a:t>
            </a:r>
            <a:r>
              <a:rPr lang="en-US" sz="1800">
                <a:solidFill>
                  <a:schemeClr val="lt1"/>
                </a:solidFill>
              </a:rPr>
              <a:t>, </a:t>
            </a:r>
            <a:r>
              <a:rPr lang="en-US" sz="1800" i="1">
                <a:solidFill>
                  <a:schemeClr val="lt1"/>
                </a:solidFill>
              </a:rPr>
              <a:t>27</a:t>
            </a:r>
            <a:r>
              <a:rPr lang="en-US" sz="1800">
                <a:solidFill>
                  <a:schemeClr val="lt1"/>
                </a:solidFill>
              </a:rPr>
              <a:t>(3), 219-234.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Buckley, D. Noel; Gao, Xin; Lynch, Robert P.; Quill, Nathan; Leahy, Martin J.(2014)</a:t>
            </a:r>
            <a:r>
              <a:rPr lang="en-US" sz="1800" i="1">
                <a:solidFill>
                  <a:schemeClr val="lt1"/>
                </a:solidFill>
              </a:rPr>
              <a:t>“</a:t>
            </a:r>
            <a:r>
              <a:rPr lang="en-US" sz="1800">
                <a:solidFill>
                  <a:schemeClr val="lt1"/>
                </a:solidFill>
              </a:rPr>
              <a:t>Towards optical monitoring of vanadium redox flow batteries (VRFBs)​: an investigation of the underlying spectroscopy” </a:t>
            </a:r>
            <a:r>
              <a:rPr lang="en-US" sz="1800" i="1">
                <a:solidFill>
                  <a:schemeClr val="lt1"/>
                </a:solidFill>
              </a:rPr>
              <a:t>Journal of the Electrochemical Society</a:t>
            </a:r>
            <a:r>
              <a:rPr lang="en-US" sz="1800">
                <a:solidFill>
                  <a:schemeClr val="lt1"/>
                </a:solidFill>
              </a:rPr>
              <a:t>, 161(4), A524-A534.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Choi, N. H., Kwon, S. K., &amp; Kim, H. (2013).”Analysis of the oxidation of the V (II) by dissolved oxygen using UV-visible spectrophotometry in a vanadium redox flow battery. </a:t>
            </a:r>
            <a:r>
              <a:rPr lang="en-US" sz="1800" i="1">
                <a:solidFill>
                  <a:schemeClr val="lt1"/>
                </a:solidFill>
              </a:rPr>
              <a:t>“Journal of The Electrochemical Society</a:t>
            </a:r>
            <a:r>
              <a:rPr lang="en-US" sz="1800">
                <a:solidFill>
                  <a:schemeClr val="lt1"/>
                </a:solidFill>
              </a:rPr>
              <a:t>, </a:t>
            </a:r>
            <a:r>
              <a:rPr lang="en-US" sz="1800" i="1">
                <a:solidFill>
                  <a:schemeClr val="lt1"/>
                </a:solidFill>
              </a:rPr>
              <a:t>160</a:t>
            </a:r>
            <a:r>
              <a:rPr lang="en-US" sz="1800">
                <a:solidFill>
                  <a:schemeClr val="lt1"/>
                </a:solidFill>
              </a:rPr>
              <a:t>(6), A973-A979.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Ding, C., Zhang, H., Li, X., Liu, T., &amp; Xing, F. (2013). “Vanadium flow battery for energy storage: prospects and challenges.” </a:t>
            </a:r>
            <a:r>
              <a:rPr lang="en-US" sz="1800" i="1">
                <a:solidFill>
                  <a:schemeClr val="lt1"/>
                </a:solidFill>
              </a:rPr>
              <a:t>The Journal of Physical Chemistry Letters</a:t>
            </a:r>
            <a:r>
              <a:rPr lang="en-US" sz="1800">
                <a:solidFill>
                  <a:schemeClr val="lt1"/>
                </a:solidFill>
              </a:rPr>
              <a:t>,</a:t>
            </a:r>
            <a:r>
              <a:rPr lang="en-US" sz="1800" i="1">
                <a:solidFill>
                  <a:schemeClr val="lt1"/>
                </a:solidFill>
              </a:rPr>
              <a:t> 4</a:t>
            </a:r>
            <a:r>
              <a:rPr lang="en-US" sz="1800">
                <a:solidFill>
                  <a:schemeClr val="lt1"/>
                </a:solidFill>
              </a:rPr>
              <a:t>(8), 1281-1294.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508000" y="507975"/>
            <a:ext cx="9015599" cy="13164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Bibliography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Font typeface="Arial"/>
              <a:buNone/>
            </a:pPr>
            <a:endParaRPr sz="900">
              <a:solidFill>
                <a:srgbClr val="333333"/>
              </a:solidFill>
            </a:endParaRPr>
          </a:p>
          <a:p>
            <a:pPr marL="0" marR="0" lvl="0" indent="0" algn="l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Shape 370"/>
          <p:cNvSpPr txBox="1"/>
          <p:nvPr/>
        </p:nvSpPr>
        <p:spPr>
          <a:xfrm>
            <a:off x="128425" y="2951050"/>
            <a:ext cx="9797699" cy="45233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  <p:sp>
        <p:nvSpPr>
          <p:cNvPr id="372" name="Shape 372"/>
          <p:cNvSpPr txBox="1"/>
          <p:nvPr/>
        </p:nvSpPr>
        <p:spPr>
          <a:xfrm>
            <a:off x="461500" y="2166500"/>
            <a:ext cx="9108600" cy="51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2794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Hruska, L. W., Savinell, R. F. (1981).”Investigation of Factors Affecting Performance of the Iron</a:t>
            </a: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‐</a:t>
            </a:r>
            <a:r>
              <a:rPr lang="en-US" sz="1800">
                <a:solidFill>
                  <a:schemeClr val="lt1"/>
                </a:solidFill>
              </a:rPr>
              <a:t>Redox Battery. </a:t>
            </a:r>
            <a:r>
              <a:rPr lang="en-US" sz="1800" i="1">
                <a:solidFill>
                  <a:schemeClr val="lt1"/>
                </a:solidFill>
              </a:rPr>
              <a:t>“Journal of the Electrochemical Society</a:t>
            </a:r>
            <a:r>
              <a:rPr lang="en-US" sz="1800">
                <a:solidFill>
                  <a:schemeClr val="lt1"/>
                </a:solidFill>
              </a:rPr>
              <a:t>,</a:t>
            </a:r>
            <a:r>
              <a:rPr lang="en-US" sz="1800" i="1">
                <a:solidFill>
                  <a:schemeClr val="lt1"/>
                </a:solidFill>
              </a:rPr>
              <a:t>128</a:t>
            </a:r>
            <a:r>
              <a:rPr lang="en-US" sz="1800">
                <a:solidFill>
                  <a:schemeClr val="lt1"/>
                </a:solidFill>
              </a:rPr>
              <a:t>(1), 18-25.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lt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Oei, D. G. (1982).” Chemically regenerative redox fuel cells.”</a:t>
            </a:r>
            <a:r>
              <a:rPr lang="en-US" sz="1800" i="1">
                <a:solidFill>
                  <a:schemeClr val="lt1"/>
                </a:solidFill>
              </a:rPr>
              <a:t>Journal of Applied Electrochemistry</a:t>
            </a:r>
            <a:r>
              <a:rPr lang="en-US" sz="1800">
                <a:solidFill>
                  <a:schemeClr val="lt1"/>
                </a:solidFill>
              </a:rPr>
              <a:t>,” </a:t>
            </a:r>
            <a:r>
              <a:rPr lang="en-US" sz="1800" i="1">
                <a:solidFill>
                  <a:schemeClr val="lt1"/>
                </a:solidFill>
              </a:rPr>
              <a:t>12</a:t>
            </a:r>
            <a:r>
              <a:rPr lang="en-US" sz="1800">
                <a:solidFill>
                  <a:schemeClr val="lt1"/>
                </a:solidFill>
              </a:rPr>
              <a:t>(1), 41-51.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Rychcik, M., Skyllas-Kazacos, M. (1988). Characteristics of a new all-vanadium redox flow battery. </a:t>
            </a:r>
            <a:r>
              <a:rPr lang="en-US" sz="1800" i="1">
                <a:solidFill>
                  <a:schemeClr val="lt1"/>
                </a:solidFill>
              </a:rPr>
              <a:t>Journal of Power Sources</a:t>
            </a:r>
            <a:r>
              <a:rPr lang="en-US" sz="1800">
                <a:solidFill>
                  <a:schemeClr val="lt1"/>
                </a:solidFill>
              </a:rPr>
              <a:t>, </a:t>
            </a:r>
            <a:r>
              <a:rPr lang="en-US" sz="1800" i="1">
                <a:solidFill>
                  <a:schemeClr val="lt1"/>
                </a:solidFill>
              </a:rPr>
              <a:t>22</a:t>
            </a:r>
            <a:r>
              <a:rPr lang="en-US" sz="1800">
                <a:solidFill>
                  <a:schemeClr val="lt1"/>
                </a:solidFill>
              </a:rPr>
              <a:t>(1), 59-67.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Skyllas-Kazacos, M., &amp; Kazacos, M. (2011). “State of charge monitoring methods for vanadium redox flow battery control.” </a:t>
            </a:r>
            <a:r>
              <a:rPr lang="en-US" sz="1800" i="1">
                <a:solidFill>
                  <a:schemeClr val="lt1"/>
                </a:solidFill>
              </a:rPr>
              <a:t>Journal of Power Sources</a:t>
            </a:r>
            <a:r>
              <a:rPr lang="en-US" sz="1800">
                <a:solidFill>
                  <a:schemeClr val="lt1"/>
                </a:solidFill>
              </a:rPr>
              <a:t>, 196(20), 8822-8827.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Thaller, L. H. (1979). </a:t>
            </a:r>
            <a:r>
              <a:rPr lang="en-US" sz="1800" i="1">
                <a:solidFill>
                  <a:schemeClr val="lt1"/>
                </a:solidFill>
              </a:rPr>
              <a:t>Recent advances in Redox flow cell storage systems</a:t>
            </a:r>
            <a:r>
              <a:rPr lang="en-US" sz="1800">
                <a:solidFill>
                  <a:schemeClr val="lt1"/>
                </a:solidFill>
              </a:rPr>
              <a:t>. NTIS</a:t>
            </a:r>
            <a:r>
              <a:rPr lang="en-US" sz="1000">
                <a:solidFill>
                  <a:schemeClr val="dk1"/>
                </a:solidFill>
              </a:rPr>
              <a:t>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 </a:t>
            </a:r>
          </a:p>
          <a:p>
            <a:pPr marR="2794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  <a:p>
            <a:pPr marR="279400"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2794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2447825" y="507975"/>
            <a:ext cx="5694900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Acknowledgements 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x="256850" y="2325425"/>
            <a:ext cx="9674700" cy="502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</a:rPr>
              <a:t>👏Thank you all for your time and attention.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👏Thank you to Dr. </a:t>
            </a:r>
            <a:r>
              <a:rPr lang="en-US" sz="3000">
                <a:solidFill>
                  <a:srgbClr val="FFFFFF"/>
                </a:solidFill>
              </a:rPr>
              <a:t>Anastasios Angelopoulos</a:t>
            </a:r>
            <a:r>
              <a:rPr lang="en-US" sz="3000">
                <a:solidFill>
                  <a:schemeClr val="lt1"/>
                </a:solidFill>
              </a:rPr>
              <a:t>, Mr. Kevin Tonnis and </a:t>
            </a:r>
            <a:r>
              <a:rPr lang="en-US" sz="3000">
                <a:solidFill>
                  <a:srgbClr val="FFFFFF"/>
                </a:solidFill>
              </a:rPr>
              <a:t>Mr. Abhinandh Sankar for guidance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👏Thank you to all PD presenters for sharing your expertise.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👏Thank you to fellow RET teachers and</a:t>
            </a:r>
            <a:r>
              <a:rPr lang="en-US" sz="3000">
                <a:solidFill>
                  <a:srgbClr val="FFFFFF"/>
                </a:solidFill>
              </a:rPr>
              <a:t> Mr. David Macmorine for moral support.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👏Thank you to Dr. Kukreti and Ms. Debbie Liberi for making RET happen here at UC.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3755" y="-3"/>
            <a:ext cx="1251300" cy="11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8142700" y="1274612"/>
            <a:ext cx="2033399" cy="96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RET is funded by the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National Science Foundation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-US" b="1">
                <a:solidFill>
                  <a:schemeClr val="lt1"/>
                </a:solidFill>
              </a:rPr>
              <a:t> grant # EEC-1404766</a:t>
            </a:r>
            <a:r>
              <a:rPr lang="en-US" sz="1100" b="1">
                <a:solidFill>
                  <a:schemeClr val="lt1"/>
                </a:solidFill>
              </a:rPr>
              <a:t> 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112"/>
            <a:ext cx="2447824" cy="125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2299350" y="507975"/>
            <a:ext cx="5244600" cy="12438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Literature Review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680825" y="1994200"/>
            <a:ext cx="90698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 l="12466" t="35626" r="44064" b="13537"/>
          <a:stretch/>
        </p:blipFill>
        <p:spPr>
          <a:xfrm>
            <a:off x="406399" y="1994200"/>
            <a:ext cx="6991649" cy="4021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pic>
        <p:nvPicPr>
          <p:cNvPr id="63" name="Shape 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50" y="6015712"/>
            <a:ext cx="2470650" cy="157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015700"/>
            <a:ext cx="2470649" cy="157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1950" y="6015725"/>
            <a:ext cx="2470649" cy="15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4225" y="1424050"/>
            <a:ext cx="2470650" cy="168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1300" y="6015712"/>
            <a:ext cx="2470649" cy="15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11950" y="4591651"/>
            <a:ext cx="2470650" cy="142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58100" y="0"/>
            <a:ext cx="2470649" cy="14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59675" y="2999575"/>
            <a:ext cx="2375175" cy="15708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 rot="5399373">
            <a:off x="7471396" y="3158025"/>
            <a:ext cx="4940700" cy="75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/>
              <a:t>Im</a:t>
            </a:r>
            <a:r>
              <a:rPr lang="en-US" sz="2400">
                <a:solidFill>
                  <a:schemeClr val="dk1"/>
                </a:solidFill>
              </a:rPr>
              <a:t>age</a:t>
            </a:r>
            <a:r>
              <a:rPr lang="en-US" sz="2400"/>
              <a:t> credit:Wikimedia </a:t>
            </a:r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13">
            <a:alphaModFix/>
          </a:blip>
          <a:srcRect l="56111" t="15962" b="25438"/>
          <a:stretch/>
        </p:blipFill>
        <p:spPr>
          <a:xfrm>
            <a:off x="406400" y="122900"/>
            <a:ext cx="2064249" cy="187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160099" cy="15698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Background </a:t>
            </a:r>
          </a:p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Renewable Energy Capacity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680825" y="1994200"/>
            <a:ext cx="9069899" cy="3779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075" y="1569787"/>
            <a:ext cx="9467849" cy="53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304800" y="7036825"/>
            <a:ext cx="9550500" cy="39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>
                <a:solidFill>
                  <a:srgbClr val="333333"/>
                </a:solidFill>
              </a:rPr>
              <a:t>Source: U.S. Energy Information Administration, </a:t>
            </a:r>
            <a:r>
              <a:rPr lang="en-US" sz="1800" i="1">
                <a:solidFill>
                  <a:srgbClr val="333333"/>
                </a:solidFill>
              </a:rPr>
              <a:t>Annual Energy Outlook 2014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87" y="2999887"/>
            <a:ext cx="3566725" cy="27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4275900" cy="5861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indent="0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88">
              <a:solidFill>
                <a:srgbClr val="FFFFFF"/>
              </a:solidFill>
            </a:endParaRPr>
          </a:p>
          <a:p>
            <a:pPr marL="0" marR="0" indent="0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Background</a:t>
            </a:r>
          </a:p>
          <a:p>
            <a:pPr marL="0" marR="0" indent="0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88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3953537" y="3535575"/>
            <a:ext cx="1498500" cy="5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5">
            <a:alphaModFix/>
          </a:blip>
          <a:srcRect r="33386" b="12967"/>
          <a:stretch/>
        </p:blipFill>
        <p:spPr>
          <a:xfrm>
            <a:off x="5675575" y="0"/>
            <a:ext cx="4441550" cy="38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1175125" y="2082200"/>
            <a:ext cx="4359599" cy="9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555">
                <a:solidFill>
                  <a:schemeClr val="lt1"/>
                </a:solidFill>
              </a:rPr>
              <a:t>Renewable Energy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2625" y="4657450"/>
            <a:ext cx="5715000" cy="29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3730012" y="3439725"/>
            <a:ext cx="1605299" cy="77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555">
                <a:solidFill>
                  <a:schemeClr val="lt1"/>
                </a:solidFill>
              </a:rPr>
              <a:t>Solar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234925" y="5985950"/>
            <a:ext cx="3566699" cy="66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800" i="1">
                <a:solidFill>
                  <a:srgbClr val="666666"/>
                </a:solidFill>
              </a:rPr>
              <a:t>The Cincinnati Zoo solar canopy Photo credit: Cincinnati Zoo</a:t>
            </a:r>
          </a:p>
          <a:p>
            <a:pPr>
              <a:spcBef>
                <a:spcPts val="0"/>
              </a:spcBef>
              <a:buNone/>
            </a:pPr>
            <a:endParaRPr sz="1800" i="1">
              <a:solidFill>
                <a:srgbClr val="666666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06400" y="507975"/>
            <a:ext cx="4275900" cy="5861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88">
              <a:solidFill>
                <a:srgbClr val="FFFFFF"/>
              </a:solidFill>
            </a:endParaRPr>
          </a:p>
          <a:p>
            <a:pPr marL="0" marR="0" lvl="0" indent="0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Background</a:t>
            </a:r>
          </a:p>
          <a:p>
            <a:pPr marL="0" marR="0" lvl="0" indent="0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88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7418025" y="3879550"/>
            <a:ext cx="1605299" cy="77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275" y="107025"/>
            <a:ext cx="5065723" cy="33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5372525" y="2222000"/>
            <a:ext cx="1712400" cy="77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555">
                <a:solidFill>
                  <a:schemeClr val="lt1"/>
                </a:solidFill>
              </a:rPr>
              <a:t>Wind 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sp>
        <p:nvSpPr>
          <p:cNvPr id="104" name="Shape 104"/>
          <p:cNvSpPr txBox="1"/>
          <p:nvPr/>
        </p:nvSpPr>
        <p:spPr>
          <a:xfrm>
            <a:off x="1179900" y="2082200"/>
            <a:ext cx="4085699" cy="9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555">
                <a:solidFill>
                  <a:schemeClr val="lt1"/>
                </a:solidFill>
              </a:rPr>
              <a:t>Renewable Energy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400" y="3476350"/>
            <a:ext cx="5943600" cy="4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6">
            <a:alphaModFix/>
          </a:blip>
          <a:srcRect l="5767" t="18580" r="35793" b="7158"/>
          <a:stretch/>
        </p:blipFill>
        <p:spPr>
          <a:xfrm>
            <a:off x="-82900" y="3103650"/>
            <a:ext cx="4085549" cy="33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0" y="6472975"/>
            <a:ext cx="4085399" cy="38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>
                <a:solidFill>
                  <a:srgbClr val="999999"/>
                </a:solidFill>
              </a:rPr>
              <a:t>Source: SNL Energy (July 2012)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0" y="6853075"/>
            <a:ext cx="4468500" cy="77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http://www.nrel.gov/gis/images/offshore_</a:t>
            </a:r>
          </a:p>
          <a:p>
            <a:pPr rtl="0">
              <a:spcBef>
                <a:spcPts val="0"/>
              </a:spcBef>
              <a:buNone/>
            </a:pPr>
            <a:r>
              <a:rPr lang="en-US" sz="1800"/>
              <a:t>wind/US-offshore-windmap-90-dpi600.jpg</a:t>
            </a:r>
          </a:p>
          <a:p>
            <a:pPr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09" name="Shape 109"/>
          <p:cNvSpPr txBox="1"/>
          <p:nvPr/>
        </p:nvSpPr>
        <p:spPr>
          <a:xfrm>
            <a:off x="5372525" y="7036825"/>
            <a:ext cx="3147899" cy="5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>
                <a:solidFill>
                  <a:srgbClr val="3C4349"/>
                </a:solidFill>
              </a:rPr>
              <a:t>U.S. Department of Energy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58400" y="349575"/>
            <a:ext cx="9679500" cy="9950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rgbClr val="FFFFFF"/>
                </a:solidFill>
              </a:rPr>
              <a:t>Background: Limitations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379250" y="2383546"/>
            <a:ext cx="9347700" cy="38114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457200" marR="0" lvl="0" indent="-4572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➢"/>
            </a:pPr>
            <a:r>
              <a:rPr lang="en-US" sz="3600">
                <a:solidFill>
                  <a:srgbClr val="FFFFFF"/>
                </a:solidFill>
              </a:rPr>
              <a:t>Solar and wind power </a:t>
            </a:r>
          </a:p>
          <a:p>
            <a:pPr marR="0" lvl="0" indent="4572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are intermittent</a:t>
            </a:r>
          </a:p>
          <a:p>
            <a:pPr marL="457200" marR="0" lvl="0" indent="-4572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➢"/>
            </a:pPr>
            <a:r>
              <a:rPr lang="en-US" sz="3600">
                <a:solidFill>
                  <a:srgbClr val="FFFFFF"/>
                </a:solidFill>
              </a:rPr>
              <a:t>Premium power </a:t>
            </a:r>
          </a:p>
          <a:p>
            <a:pPr marR="0" lvl="0" indent="4572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price for industrial </a:t>
            </a:r>
          </a:p>
          <a:p>
            <a:pPr marR="0" lvl="0" indent="4572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renewable energy</a:t>
            </a:r>
          </a:p>
          <a:p>
            <a:pPr marR="0" lvl="0" indent="4572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producers</a:t>
            </a:r>
          </a:p>
          <a:p>
            <a:pPr marR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  <a:p>
            <a:pPr marR="0" lvl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</a:endParaRPr>
          </a:p>
        </p:txBody>
      </p:sp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324" y="2940875"/>
            <a:ext cx="5402800" cy="33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5085550" y="6386125"/>
            <a:ext cx="4832400" cy="13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http://www.solarpowerrocks.com/solar-basics/</a:t>
            </a:r>
          </a:p>
          <a:p>
            <a:pPr rtl="0">
              <a:spcBef>
                <a:spcPts val="0"/>
              </a:spcBef>
              <a:buNone/>
            </a:pPr>
            <a:r>
              <a:rPr lang="en-US" sz="1800"/>
              <a:t>how-do-solar-panels-work-in-cloudy-weather/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800"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711200" y="507975"/>
            <a:ext cx="9015574" cy="124387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indent="0" algn="ctr" rtl="0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88">
                <a:solidFill>
                  <a:schemeClr val="lt1"/>
                </a:solidFill>
              </a:rPr>
              <a:t>Vanadium Redox Flow Battery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06400" y="3140075"/>
            <a:ext cx="5112400" cy="41624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76577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slide text</a:t>
            </a:r>
          </a:p>
          <a:p>
            <a:pPr marL="0" marR="0" indent="0" algn="l" rtl="0">
              <a:lnSpc>
                <a:spcPct val="119921"/>
              </a:lnSpc>
              <a:spcBef>
                <a:spcPts val="635"/>
              </a:spcBef>
              <a:spcAft>
                <a:spcPts val="0"/>
              </a:spcAft>
              <a:buNone/>
            </a:pPr>
            <a:endParaRPr sz="355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9507537" y="7036815"/>
            <a:ext cx="609599" cy="583199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25" y="1828250"/>
            <a:ext cx="9968550" cy="5385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1363</Words>
  <Application>Microsoft Office PowerPoint</Application>
  <PresentationFormat>Custom</PresentationFormat>
  <Paragraphs>309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Courier New</vt:lpstr>
      <vt:lpstr>Impact</vt:lpstr>
      <vt:lpstr>Times New Roman</vt:lpstr>
      <vt:lpstr>Verdana</vt:lpstr>
      <vt:lpstr>Custom Theme</vt:lpstr>
      <vt:lpstr> Larry Honigford, Physical Science,Lakota East, gr. 9 Marie Inanli, Middle School Science, in transition</vt:lpstr>
      <vt:lpstr>Table of Contents</vt:lpstr>
      <vt:lpstr>Introduction</vt:lpstr>
      <vt:lpstr>Literature Review</vt:lpstr>
      <vt:lpstr>Background  Renewable Energy Capacity</vt:lpstr>
      <vt:lpstr> Background </vt:lpstr>
      <vt:lpstr> Background </vt:lpstr>
      <vt:lpstr>Background: Limitations</vt:lpstr>
      <vt:lpstr>Vanadium Redox Flow Battery</vt:lpstr>
      <vt:lpstr>Research Goal</vt:lpstr>
      <vt:lpstr>Research Project</vt:lpstr>
      <vt:lpstr>Research Objectives</vt:lpstr>
      <vt:lpstr>Results</vt:lpstr>
      <vt:lpstr>Results</vt:lpstr>
      <vt:lpstr>Conclusions</vt:lpstr>
      <vt:lpstr>Future Research</vt:lpstr>
      <vt:lpstr>  Marie’s Unit Plan Beyond Basic Batteries   </vt:lpstr>
      <vt:lpstr>  The (anticipated)  Essential Questions: </vt:lpstr>
      <vt:lpstr> </vt:lpstr>
      <vt:lpstr>Beyond Basic Batteries</vt:lpstr>
      <vt:lpstr>Beyond Basic Batteries</vt:lpstr>
      <vt:lpstr>Lesson 2 Activity 1</vt:lpstr>
      <vt:lpstr>Beyond Basic Batteries</vt:lpstr>
      <vt:lpstr>The Challenge  </vt:lpstr>
      <vt:lpstr> Beyond Basic Batteries  </vt:lpstr>
      <vt:lpstr>Larry’s Unit Plan </vt:lpstr>
      <vt:lpstr>Challenge</vt:lpstr>
      <vt:lpstr>What is a Rube Goldberg? </vt:lpstr>
      <vt:lpstr>What’s Lost, Not Energy!</vt:lpstr>
      <vt:lpstr>Rollercoaster Mania</vt:lpstr>
      <vt:lpstr>Rube Goldberg Challenge</vt:lpstr>
      <vt:lpstr>Bibliography  </vt:lpstr>
      <vt:lpstr>Bibliography  </vt:lpstr>
      <vt:lpstr>Acknowledgements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Larry Honigford, Physical Science,Lakota East, gr. 9 Marie Inanli, Middle School Science, in transition</dc:title>
  <dc:creator>User</dc:creator>
  <cp:lastModifiedBy>User</cp:lastModifiedBy>
  <cp:revision>4</cp:revision>
  <dcterms:modified xsi:type="dcterms:W3CDTF">2015-07-29T13:58:39Z</dcterms:modified>
</cp:coreProperties>
</file>